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7" r:id="rId2"/>
    <p:sldId id="261" r:id="rId3"/>
    <p:sldId id="285" r:id="rId4"/>
    <p:sldId id="262" r:id="rId5"/>
    <p:sldId id="278" r:id="rId6"/>
    <p:sldId id="268" r:id="rId7"/>
    <p:sldId id="270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7" r:id="rId16"/>
    <p:sldId id="292" r:id="rId17"/>
    <p:sldId id="288" r:id="rId18"/>
    <p:sldId id="289" r:id="rId19"/>
    <p:sldId id="291" r:id="rId20"/>
    <p:sldId id="290" r:id="rId21"/>
    <p:sldId id="29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865D"/>
    <a:srgbClr val="004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6" autoAdjust="0"/>
    <p:restoredTop sz="86420"/>
  </p:normalViewPr>
  <p:slideViewPr>
    <p:cSldViewPr snapToGrid="0">
      <p:cViewPr varScale="1">
        <p:scale>
          <a:sx n="53" d="100"/>
          <a:sy n="53" d="100"/>
        </p:scale>
        <p:origin x="168" y="1384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1:19:24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1,'58'0,"-2"0,-11 0,0 0,0 0,-1 0,-3 0,1 0,-1 0,-2 0,-1 0,-1 0,-2 0,1 0,-3 0,-2 0,-1 0,-2 2,-2 2,1-1,-1 3,1-3,-1 1,0-1,1-1,-4 2,0-1,0 0,0 0,0 0,0 1,0 2,-1-3,2 1,-3 1,-2-1,-2-1,0 3,-3-3,5 1,5-2,15-2,5 0,1 3,-7 1,-10-1,-7 0,1-3,4 3,3 5,4 11,-15-8,-6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1:19:32.6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0,'54'0,"1"0,-10 0,1 0,-2 0,-3 0,-5 0,2 0,1 0,2 0,5 0,3 0,2 0,0 0,-4 0,-2 0,-2 0,0 0,0 0,1 0,0 0,-1 0,1 0,-1 0,1 0,-1 0,-2 3,2 1,-1 0,1-1,-1-3,0 0,2 0,-1 0,3 0,3 0,1 0,5 0,3 0,-1 0,1 0,1 0,1 0,5 0,4 0,7 0,10 0,6 0,5 0,-5 0,-4 0,-6 0,-6 0,-5 0,-9 0,-9 0,-7 0,-7 0,-2 0,1 0,2 0,11 0,10 0,12 0,12 0,5 3,5 1,1 1,-4-2,-4 0,-3 1,-4 0,-2-1,-5 0,-3 1,1-1,-2 1,2-4,-1 3,2 1,5 4,1 2,3-1,-5 1,-10-3,-10-4,-10 4,-5-4,-2 1,-3-1,-4-2,-7 2,-6 0,-9 0,12-1,2-2,12 0,-5 0,-7 0,-14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1:19:34.9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1:19:4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0,'96'0,"-46"0,1 0,47 0,-2 0,-15 0,-7 0,-11 0,-5 0,2 0,2 0,6 0,5 0,-4 0,-2 0,-10 0,-6 0,-3 0,-1 0,4 0,3 0,3 0,0 0,-5 0,-1 0,-3 0,1 0,3 0,-1 2,4 1,0 1,0 1,-4-1,-5 1,-5-3,0 0,4-2,4 0,3 0,3 2,4 1,0-1,-2 3,-6-2,-6 2,-4 0,-2-1,-1 1,3-1,2 1,5-1,0 0,-5-1,-9-1,-11-2,-8 0,5 0,5 1,14 3,1 3,-5 1,-8 0,-12-3,-4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1:19:57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C4662-3EB8-9B48-BD8C-99BD026FDE3C}" type="datetimeFigureOut">
              <a:rPr kumimoji="1" lang="ko-Kore-KR" altLang="en-US" smtClean="0"/>
              <a:t>2023. 8. 16.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0A57E-E1B5-0540-814F-5A4764736B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477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4748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30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0666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97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096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8250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8679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4892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1460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5465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45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517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4910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1093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7896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992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04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5307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0A57E-E1B5-0540-814F-5A4764736BB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524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7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2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2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2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2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2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4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30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3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2023. 8. 16.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06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5.xml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9AD393-1139-BF89-1048-44E85A244486}"/>
              </a:ext>
            </a:extLst>
          </p:cNvPr>
          <p:cNvGrpSpPr/>
          <p:nvPr/>
        </p:nvGrpSpPr>
        <p:grpSpPr>
          <a:xfrm>
            <a:off x="9099411" y="2600197"/>
            <a:ext cx="2832793" cy="1295659"/>
            <a:chOff x="9099411" y="2600197"/>
            <a:chExt cx="2832793" cy="1295659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755D539-37E7-211A-7E34-8B58109E14C7}"/>
                </a:ext>
              </a:extLst>
            </p:cNvPr>
            <p:cNvSpPr/>
            <p:nvPr/>
          </p:nvSpPr>
          <p:spPr>
            <a:xfrm>
              <a:off x="9604081" y="2600197"/>
              <a:ext cx="1752765" cy="594997"/>
            </a:xfrm>
            <a:prstGeom prst="roundRect">
              <a:avLst>
                <a:gd name="adj" fmla="val 17288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788D52D-6444-C370-5686-0A63BEC2CAAA}"/>
                </a:ext>
              </a:extLst>
            </p:cNvPr>
            <p:cNvSpPr/>
            <p:nvPr/>
          </p:nvSpPr>
          <p:spPr>
            <a:xfrm>
              <a:off x="9099411" y="2827291"/>
              <a:ext cx="2832793" cy="1068565"/>
            </a:xfrm>
            <a:prstGeom prst="roundRect">
              <a:avLst/>
            </a:prstGeom>
            <a:gradFill flip="none" rotWithShape="1">
              <a:gsLst>
                <a:gs pos="60000">
                  <a:schemeClr val="tx1">
                    <a:lumMod val="50000"/>
                    <a:lumOff val="50000"/>
                  </a:schemeClr>
                </a:gs>
                <a:gs pos="6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2E627F0-8547-8385-A9AE-66614E1715F4}"/>
                </a:ext>
              </a:extLst>
            </p:cNvPr>
            <p:cNvSpPr/>
            <p:nvPr/>
          </p:nvSpPr>
          <p:spPr>
            <a:xfrm>
              <a:off x="9172132" y="2907062"/>
              <a:ext cx="2674734" cy="90160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6B97C93-6D54-174E-7A9D-94954EC2E8C9}"/>
                </a:ext>
              </a:extLst>
            </p:cNvPr>
            <p:cNvGrpSpPr/>
            <p:nvPr/>
          </p:nvGrpSpPr>
          <p:grpSpPr>
            <a:xfrm>
              <a:off x="9323016" y="3009090"/>
              <a:ext cx="593643" cy="689052"/>
              <a:chOff x="838202" y="554829"/>
              <a:chExt cx="333373" cy="38695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F7544D1-4F76-9800-F84B-9AB46E7B58EE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AB14187-D59C-A799-2B7C-13814F48E3D8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271C194D-5D0E-A6F0-A573-8128F9A631AD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0B58895C-4E2A-0331-B079-87FC9D68FB7A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E21F68B-D12D-503F-5CF2-6BAE42196610}"/>
                </a:ext>
              </a:extLst>
            </p:cNvPr>
            <p:cNvGrpSpPr/>
            <p:nvPr/>
          </p:nvGrpSpPr>
          <p:grpSpPr>
            <a:xfrm>
              <a:off x="10196925" y="3009090"/>
              <a:ext cx="593643" cy="689052"/>
              <a:chOff x="838202" y="554829"/>
              <a:chExt cx="333373" cy="386952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26CDA708-F4A7-A66E-F949-EFC9A495AA06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EE43642F-406A-9BBE-FECE-B76C3B69E4B3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8DF505C0-0DC9-82E7-0FAD-D36ECAD2262E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2071781-45A5-7EF0-9E3D-65F0A1857B2A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B72D554-CAFD-F8B0-F5AA-6BC5ABED02CB}"/>
                </a:ext>
              </a:extLst>
            </p:cNvPr>
            <p:cNvGrpSpPr/>
            <p:nvPr/>
          </p:nvGrpSpPr>
          <p:grpSpPr>
            <a:xfrm>
              <a:off x="11064168" y="3009090"/>
              <a:ext cx="593643" cy="689052"/>
              <a:chOff x="838202" y="554829"/>
              <a:chExt cx="333373" cy="386952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2A83FCDE-D241-CCA4-D405-E353C01B995E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829B25D-0C5E-33FF-BC41-AE2BBABE3E89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3AFA72E0-3FF6-0FC1-538E-7D92FAFA8DEA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8B3AFF0D-3E51-9170-6682-E12697BCBB59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EF6074-B568-D23A-7D0B-61CAF5300491}"/>
              </a:ext>
            </a:extLst>
          </p:cNvPr>
          <p:cNvGrpSpPr/>
          <p:nvPr/>
        </p:nvGrpSpPr>
        <p:grpSpPr>
          <a:xfrm>
            <a:off x="3580324" y="1736213"/>
            <a:ext cx="2210876" cy="889221"/>
            <a:chOff x="3580324" y="1664495"/>
            <a:chExt cx="2210876" cy="88922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3EAC577-18D9-D4EA-8DAF-18E6FA8AF05F}"/>
                </a:ext>
              </a:extLst>
            </p:cNvPr>
            <p:cNvSpPr/>
            <p:nvPr/>
          </p:nvSpPr>
          <p:spPr>
            <a:xfrm>
              <a:off x="5451711" y="2205539"/>
              <a:ext cx="71264" cy="327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BBD7FE0-2350-721E-944D-F37CA9555AC4}"/>
                </a:ext>
              </a:extLst>
            </p:cNvPr>
            <p:cNvSpPr/>
            <p:nvPr/>
          </p:nvSpPr>
          <p:spPr>
            <a:xfrm>
              <a:off x="3884427" y="2226140"/>
              <a:ext cx="71264" cy="327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A38D81F-691C-B75B-5F0C-F591577B3E16}"/>
                </a:ext>
              </a:extLst>
            </p:cNvPr>
            <p:cNvSpPr/>
            <p:nvPr/>
          </p:nvSpPr>
          <p:spPr>
            <a:xfrm>
              <a:off x="3580324" y="1664495"/>
              <a:ext cx="2210876" cy="653820"/>
            </a:xfrm>
            <a:prstGeom prst="roundRect">
              <a:avLst>
                <a:gd name="adj" fmla="val 11932"/>
              </a:avLst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C0A1D0C-D24F-937D-EE4C-7FF573924CD5}"/>
                </a:ext>
              </a:extLst>
            </p:cNvPr>
            <p:cNvSpPr/>
            <p:nvPr/>
          </p:nvSpPr>
          <p:spPr>
            <a:xfrm>
              <a:off x="3619500" y="1702307"/>
              <a:ext cx="2135841" cy="582111"/>
            </a:xfrm>
            <a:prstGeom prst="roundRect">
              <a:avLst>
                <a:gd name="adj" fmla="val 12793"/>
              </a:avLst>
            </a:prstGeom>
            <a:solidFill>
              <a:srgbClr val="5986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2"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사고예측 </a:t>
              </a: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</a:t>
              </a:r>
              <a:r>
                <a:rPr lang="ko-KR" altLang="en-US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팀</a:t>
              </a:r>
              <a:endParaRPr lang="en-US" altLang="ko-KR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8168016" y="25566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3730486" y="25726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7817775" y="-1712251"/>
            <a:ext cx="171450" cy="856800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580324" y="2736452"/>
            <a:ext cx="4788000" cy="1206898"/>
          </a:xfrm>
          <a:prstGeom prst="roundRect">
            <a:avLst>
              <a:gd name="adj" fmla="val 11932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3619500" y="2774349"/>
            <a:ext cx="4721564" cy="1126139"/>
          </a:xfrm>
          <a:prstGeom prst="roundRect">
            <a:avLst>
              <a:gd name="adj" fmla="val 10747"/>
            </a:avLst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교통사고기반 도로위험지수 예측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45D374E-3362-B493-A5E1-CEEF23462F35}"/>
              </a:ext>
            </a:extLst>
          </p:cNvPr>
          <p:cNvSpPr/>
          <p:nvPr/>
        </p:nvSpPr>
        <p:spPr>
          <a:xfrm>
            <a:off x="10207619" y="3110489"/>
            <a:ext cx="572015" cy="572015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14000"/>
                </a:srgbClr>
              </a:gs>
              <a:gs pos="100000">
                <a:srgbClr val="FFC000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>
            <a:glow rad="88900">
              <a:srgbClr val="FFC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55691" y="3048651"/>
            <a:ext cx="7694879" cy="636234"/>
            <a:chOff x="3955691" y="3048651"/>
            <a:chExt cx="7694879" cy="636234"/>
          </a:xfrm>
        </p:grpSpPr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6F555CDB-D8E3-E024-1B9D-5ECEF9610CF1}"/>
                </a:ext>
              </a:extLst>
            </p:cNvPr>
            <p:cNvSpPr/>
            <p:nvPr/>
          </p:nvSpPr>
          <p:spPr>
            <a:xfrm rot="5400000">
              <a:off x="3842693" y="3161649"/>
              <a:ext cx="543062" cy="317065"/>
            </a:xfrm>
            <a:prstGeom prst="triangle">
              <a:avLst/>
            </a:prstGeom>
            <a:solidFill>
              <a:schemeClr val="bg1"/>
            </a:solidFill>
            <a:ln w="63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44F8367-DA3B-34EB-6450-64A577E12E6E}"/>
                </a:ext>
              </a:extLst>
            </p:cNvPr>
            <p:cNvSpPr/>
            <p:nvPr/>
          </p:nvSpPr>
          <p:spPr>
            <a:xfrm>
              <a:off x="11077736" y="3112051"/>
              <a:ext cx="572834" cy="572834"/>
            </a:xfrm>
            <a:prstGeom prst="ellipse">
              <a:avLst/>
            </a:prstGeom>
            <a:gradFill flip="none" rotWithShape="1">
              <a:gsLst>
                <a:gs pos="0">
                  <a:srgbClr val="00B050">
                    <a:alpha val="14000"/>
                  </a:srgbClr>
                </a:gs>
                <a:gs pos="100000">
                  <a:srgbClr val="00B050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  <a:effectLst>
              <a:glow rad="88900">
                <a:srgbClr val="00B050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7" name="타원 116">
            <a:extLst>
              <a:ext uri="{FF2B5EF4-FFF2-40B4-BE49-F238E27FC236}">
                <a16:creationId xmlns:a16="http://schemas.microsoft.com/office/drawing/2014/main" id="{E469717D-D1CA-826C-E08F-A91C7C0B4974}"/>
              </a:ext>
            </a:extLst>
          </p:cNvPr>
          <p:cNvSpPr/>
          <p:nvPr/>
        </p:nvSpPr>
        <p:spPr>
          <a:xfrm>
            <a:off x="9339710" y="3115024"/>
            <a:ext cx="560250" cy="560251"/>
          </a:xfrm>
          <a:prstGeom prst="ellipse">
            <a:avLst/>
          </a:prstGeom>
          <a:gradFill flip="none" rotWithShape="1">
            <a:gsLst>
              <a:gs pos="0">
                <a:srgbClr val="FF0000">
                  <a:alpha val="14000"/>
                </a:srgbClr>
              </a:gs>
              <a:gs pos="100000">
                <a:srgbClr val="FF0000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>
            <a:glow rad="889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4">
            <a:extLst>
              <a:ext uri="{FF2B5EF4-FFF2-40B4-BE49-F238E27FC236}">
                <a16:creationId xmlns:a16="http://schemas.microsoft.com/office/drawing/2014/main" id="{EA361C7C-4646-DC16-72E6-AC3776A19439}"/>
              </a:ext>
            </a:extLst>
          </p:cNvPr>
          <p:cNvSpPr/>
          <p:nvPr/>
        </p:nvSpPr>
        <p:spPr>
          <a:xfrm>
            <a:off x="3648219" y="4289769"/>
            <a:ext cx="3496500" cy="582111"/>
          </a:xfrm>
          <a:prstGeom prst="roundRect">
            <a:avLst>
              <a:gd name="adj" fmla="val 12793"/>
            </a:avLst>
          </a:prstGeom>
          <a:solidFill>
            <a:srgbClr val="598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>
              <a:defRPr/>
            </a:pPr>
            <a:r>
              <a:rPr lang="ko-KR" altLang="en-US" sz="2400" b="1" i="1" kern="0" dirty="0" err="1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이재연</a:t>
            </a:r>
            <a:r>
              <a:rPr lang="en-US" altLang="ko-KR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</a:t>
            </a:r>
            <a:r>
              <a:rPr lang="ko-KR" altLang="en-US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b="1" i="1" kern="0" dirty="0" err="1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방현성</a:t>
            </a:r>
            <a:r>
              <a:rPr lang="en-US" altLang="ko-KR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</a:t>
            </a:r>
            <a:r>
              <a:rPr lang="ko-KR" altLang="en-US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박세준</a:t>
            </a:r>
            <a:endParaRPr lang="en-US" altLang="ko-KR" sz="24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390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B14F16-77C9-8964-D062-FC406AE7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0" y="1590057"/>
            <a:ext cx="4621814" cy="48591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DC52BB-D8F3-A420-5E0A-1A7D71415924}"/>
              </a:ext>
            </a:extLst>
          </p:cNvPr>
          <p:cNvSpPr/>
          <p:nvPr/>
        </p:nvSpPr>
        <p:spPr>
          <a:xfrm>
            <a:off x="6477679" y="2370857"/>
            <a:ext cx="4808171" cy="211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세종시 교통사고 데이터는 일반국도가 대다수 </a:t>
            </a:r>
            <a:r>
              <a:rPr lang="en-US" altLang="ko-KR" b="1" dirty="0"/>
              <a:t>(</a:t>
            </a:r>
            <a:r>
              <a:rPr lang="ko-KR" altLang="en-US" b="1" dirty="0"/>
              <a:t>기상에 따른 영향계수가 </a:t>
            </a:r>
            <a:r>
              <a:rPr lang="en-US" altLang="ko-KR" b="1" dirty="0"/>
              <a:t>1)</a:t>
            </a:r>
          </a:p>
          <a:p>
            <a:pPr>
              <a:lnSpc>
                <a:spcPct val="150000"/>
              </a:lnSpc>
              <a:defRPr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소통과 시간대는 각각 원활</a:t>
            </a:r>
            <a:r>
              <a:rPr lang="en-US" altLang="ko-KR" b="1" dirty="0"/>
              <a:t>,</a:t>
            </a:r>
            <a:r>
              <a:rPr lang="ko-KR" altLang="en-US" b="1" dirty="0"/>
              <a:t> 주간으로 두고 계산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23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D2EEE0-8FCF-31A7-909B-9E2363EEE9BE}"/>
              </a:ext>
            </a:extLst>
          </p:cNvPr>
          <p:cNvSpPr/>
          <p:nvPr/>
        </p:nvSpPr>
        <p:spPr>
          <a:xfrm>
            <a:off x="6315075" y="2533950"/>
            <a:ext cx="5510148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/>
              <a:t>사용 데이터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2019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월 </a:t>
            </a:r>
            <a:r>
              <a:rPr lang="en-US" altLang="ko-KR" sz="2000" b="1" dirty="0"/>
              <a:t>~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2022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12</a:t>
            </a:r>
            <a:r>
              <a:rPr lang="ko-KR" altLang="en-US" sz="2000" b="1" dirty="0"/>
              <a:t>월 세종시 </a:t>
            </a:r>
            <a:r>
              <a:rPr lang="ko-KR" altLang="en-US" sz="2000" b="1" dirty="0" err="1"/>
              <a:t>도로별</a:t>
            </a:r>
            <a:r>
              <a:rPr lang="ko-KR" altLang="en-US" sz="2000" b="1" dirty="0"/>
              <a:t> 교통사고 데이터 </a:t>
            </a:r>
            <a:r>
              <a:rPr lang="en-US" altLang="ko-KR" sz="2000" b="1" dirty="0"/>
              <a:t>(3</a:t>
            </a:r>
            <a:r>
              <a:rPr lang="ko-KR" altLang="en-US" sz="2000" b="1" dirty="0"/>
              <a:t>년간 </a:t>
            </a:r>
            <a:r>
              <a:rPr lang="en-US" altLang="ko-KR" sz="2000" b="1" dirty="0"/>
              <a:t>5</a:t>
            </a:r>
            <a:r>
              <a:rPr lang="ko-KR" altLang="en-US" sz="2000" b="1" dirty="0" err="1"/>
              <a:t>건이상</a:t>
            </a:r>
            <a:r>
              <a:rPr lang="ko-KR" altLang="en-US" sz="2000" b="1" dirty="0"/>
              <a:t> 사고가 발생한 도로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/>
              <a:t>각 </a:t>
            </a:r>
            <a:r>
              <a:rPr lang="ko-KR" altLang="en-US" sz="2000" b="1" dirty="0" err="1"/>
              <a:t>사고별</a:t>
            </a:r>
            <a:r>
              <a:rPr lang="ko-KR" altLang="en-US" sz="2000" b="1" dirty="0"/>
              <a:t> 도로명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사망자수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중상자수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부상자수를 이용해 사상자환산계수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도로위험도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사상자수 추가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ACA4EC-A3FA-78D3-217C-E25DA3BC8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0" y="2019669"/>
            <a:ext cx="5309999" cy="38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63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C74F9E-173B-45B8-2416-B2A50518C670}"/>
              </a:ext>
            </a:extLst>
          </p:cNvPr>
          <p:cNvSpPr/>
          <p:nvPr/>
        </p:nvSpPr>
        <p:spPr>
          <a:xfrm>
            <a:off x="7267120" y="2364221"/>
            <a:ext cx="5510148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/>
              <a:t>같은 도로명들 끼리 도로위험지수 계산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/>
              <a:t>도로명에 따른 위경도 추가</a:t>
            </a:r>
            <a:endParaRPr lang="en-US" altLang="ko-KR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111884-A3EA-A679-4CD3-AC4BF162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951714"/>
            <a:ext cx="6627670" cy="395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4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144E50-7236-02F0-4BA0-3B10F78D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88" y="1813301"/>
            <a:ext cx="4060017" cy="45022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0CCF1B-0159-ED52-DB3C-1487AAFC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75" y="1810609"/>
            <a:ext cx="4060017" cy="4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6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1A704-05D5-A3B4-88E9-E0FC14B5B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50" y="1642821"/>
            <a:ext cx="5099608" cy="48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DA5E1F-8805-B9E1-89B3-0B477BADAD21}"/>
              </a:ext>
            </a:extLst>
          </p:cNvPr>
          <p:cNvSpPr/>
          <p:nvPr/>
        </p:nvSpPr>
        <p:spPr>
          <a:xfrm>
            <a:off x="6186244" y="1642821"/>
            <a:ext cx="5510148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 err="1"/>
              <a:t>도로별</a:t>
            </a:r>
            <a:r>
              <a:rPr lang="ko-KR" altLang="en-US" sz="2000" b="1" dirty="0"/>
              <a:t> 도로위험지수를 시각화해 </a:t>
            </a:r>
            <a:r>
              <a:rPr lang="ko-KR" altLang="en-US" sz="2000" b="1" dirty="0" err="1"/>
              <a:t>확인해봄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/>
              <a:t>이때 </a:t>
            </a:r>
            <a:r>
              <a:rPr lang="en-US" altLang="ko-KR" sz="2000" b="1" dirty="0"/>
              <a:t>8</a:t>
            </a:r>
            <a:r>
              <a:rPr lang="ko-KR" altLang="en-US" sz="2000" b="1" dirty="0"/>
              <a:t>보다 작으면 안전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20</a:t>
            </a:r>
            <a:r>
              <a:rPr lang="ko-KR" altLang="en-US" sz="2000" b="1" dirty="0"/>
              <a:t>보다 작으면 주의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27</a:t>
            </a:r>
            <a:r>
              <a:rPr lang="ko-KR" altLang="en-US" sz="2000" b="1" dirty="0"/>
              <a:t>보다 작으면 위험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27</a:t>
            </a:r>
            <a:r>
              <a:rPr lang="ko-KR" altLang="en-US" sz="2000" b="1" dirty="0"/>
              <a:t>보다 크면 심각</a:t>
            </a:r>
            <a:endParaRPr lang="en-US" altLang="ko-KR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4EEC8F-3E2F-03CA-66DA-603B3B17B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235" y="3240233"/>
            <a:ext cx="3365058" cy="35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3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예측모델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49447A-597C-8CC1-9455-A052BFB027B7}"/>
              </a:ext>
            </a:extLst>
          </p:cNvPr>
          <p:cNvSpPr/>
          <p:nvPr/>
        </p:nvSpPr>
        <p:spPr>
          <a:xfrm>
            <a:off x="546357" y="2002020"/>
            <a:ext cx="11753850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/>
              <a:t>독립변수 </a:t>
            </a:r>
            <a:r>
              <a:rPr lang="en-US" altLang="ko-KR" sz="2400" b="1" dirty="0"/>
              <a:t>(X) : </a:t>
            </a:r>
            <a:r>
              <a:rPr lang="ko-KR" altLang="en-US" sz="2400" b="1" dirty="0"/>
              <a:t>사망자수 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중상자수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경상자수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부상자수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사상자환산계수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사상자수</a:t>
            </a: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2400" b="1" dirty="0"/>
              <a:t>종속변수 </a:t>
            </a:r>
            <a:r>
              <a:rPr lang="en-US" altLang="ko-KR" sz="2400" b="1" dirty="0"/>
              <a:t>(Y)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도로위험지수</a:t>
            </a:r>
            <a:endParaRPr lang="en-US" altLang="ko-KR" sz="2400" b="1" dirty="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A5AD77AB-1F96-5FD6-7BD5-D9BC44E5D24E}"/>
              </a:ext>
            </a:extLst>
          </p:cNvPr>
          <p:cNvSpPr/>
          <p:nvPr/>
        </p:nvSpPr>
        <p:spPr>
          <a:xfrm>
            <a:off x="708722" y="5090390"/>
            <a:ext cx="928255" cy="415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CAC577-3908-7EBA-F62A-8427607553E3}"/>
              </a:ext>
            </a:extLst>
          </p:cNvPr>
          <p:cNvSpPr/>
          <p:nvPr/>
        </p:nvSpPr>
        <p:spPr>
          <a:xfrm>
            <a:off x="2086841" y="4583526"/>
            <a:ext cx="10105159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/>
              <a:t>Linear Regression , Ridge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Lasso, Elastic-Net</a:t>
            </a:r>
            <a:r>
              <a:rPr lang="ko-KR" altLang="en-US" sz="2400" b="1" dirty="0"/>
              <a:t> 사용해 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2400" b="1" dirty="0"/>
              <a:t>도로위험지수 예측 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653451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예측모델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49447A-597C-8CC1-9455-A052BFB027B7}"/>
              </a:ext>
            </a:extLst>
          </p:cNvPr>
          <p:cNvSpPr/>
          <p:nvPr/>
        </p:nvSpPr>
        <p:spPr>
          <a:xfrm>
            <a:off x="6959431" y="1550477"/>
            <a:ext cx="4726736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/>
              <a:t>모델에 기여하는 변수 확인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2400" b="1" dirty="0"/>
              <a:t>사망자수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사상자환산계수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사상자수가 가장 크게 기여함</a:t>
            </a:r>
            <a:endParaRPr lang="en-US" altLang="ko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94526A-8E45-F1D9-ADE1-BF452932D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62" y="4064038"/>
            <a:ext cx="2979882" cy="2486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9AEEBE-177B-9DC1-64CF-AE8417FE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3" y="1945904"/>
            <a:ext cx="5608421" cy="41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9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예측모델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DAF04A-148F-796C-2AC8-88A838DC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6" y="2548147"/>
            <a:ext cx="4013200" cy="2552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48AFEB-863A-3FE2-7454-79C676776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309" y="1511300"/>
            <a:ext cx="4699000" cy="19177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E40F202-5FA4-F4AD-4416-989BD0681693}"/>
              </a:ext>
            </a:extLst>
          </p:cNvPr>
          <p:cNvSpPr/>
          <p:nvPr/>
        </p:nvSpPr>
        <p:spPr>
          <a:xfrm>
            <a:off x="584768" y="1735033"/>
            <a:ext cx="296991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/>
              <a:t>Linear Regression </a:t>
            </a:r>
            <a:r>
              <a:rPr lang="ko-KR" altLang="en-US" b="1" dirty="0"/>
              <a:t>모델</a:t>
            </a:r>
            <a:endParaRPr lang="en-US" altLang="ko-KR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88B495-C907-4E6D-9ED0-E98BE8589628}"/>
              </a:ext>
            </a:extLst>
          </p:cNvPr>
          <p:cNvSpPr/>
          <p:nvPr/>
        </p:nvSpPr>
        <p:spPr>
          <a:xfrm>
            <a:off x="5828732" y="976590"/>
            <a:ext cx="296991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/>
              <a:t>Lasso </a:t>
            </a:r>
            <a:r>
              <a:rPr lang="ko-KR" altLang="en-US" b="1" dirty="0"/>
              <a:t>모델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78031B-8CE7-BA74-6ADB-4046EE680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732" y="3844925"/>
            <a:ext cx="5778500" cy="18288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4F279-4A00-1DDE-FBEC-10A25CEFFE9B}"/>
              </a:ext>
            </a:extLst>
          </p:cNvPr>
          <p:cNvSpPr/>
          <p:nvPr/>
        </p:nvSpPr>
        <p:spPr>
          <a:xfrm>
            <a:off x="5828732" y="5784335"/>
            <a:ext cx="296991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 err="1"/>
              <a:t>ElasticNet</a:t>
            </a:r>
            <a:r>
              <a:rPr lang="en-US" altLang="ko-KR" b="1" dirty="0"/>
              <a:t> </a:t>
            </a:r>
            <a:r>
              <a:rPr lang="ko-KR" altLang="en-US" b="1" dirty="0"/>
              <a:t>모델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9406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예측모델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D1DDA4-A690-1B10-83C2-DB29F7836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36" y="1637283"/>
            <a:ext cx="5408319" cy="45410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378B7E-07A5-1A7F-2382-7586D80F003D}"/>
              </a:ext>
            </a:extLst>
          </p:cNvPr>
          <p:cNvSpPr/>
          <p:nvPr/>
        </p:nvSpPr>
        <p:spPr>
          <a:xfrm>
            <a:off x="6498584" y="1771262"/>
            <a:ext cx="540831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/>
              <a:t>Ridge </a:t>
            </a:r>
            <a:r>
              <a:rPr lang="ko-KR" altLang="en-US" sz="2400" b="1" dirty="0"/>
              <a:t>모델</a:t>
            </a:r>
            <a:r>
              <a:rPr lang="en-US" altLang="ko-KR" sz="2400" b="1" dirty="0"/>
              <a:t>(alpha </a:t>
            </a:r>
            <a:r>
              <a:rPr lang="ko-KR" altLang="en-US" sz="2400" b="1" dirty="0"/>
              <a:t>값에 따라 확인</a:t>
            </a:r>
            <a:r>
              <a:rPr lang="en-US" altLang="ko-KR" sz="2400" b="1" dirty="0"/>
              <a:t>)</a:t>
            </a: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075B5FF1-DD50-9BD5-952B-B5E5C5E8EAC7}"/>
              </a:ext>
            </a:extLst>
          </p:cNvPr>
          <p:cNvSpPr/>
          <p:nvPr/>
        </p:nvSpPr>
        <p:spPr>
          <a:xfrm>
            <a:off x="8557404" y="2980426"/>
            <a:ext cx="379562" cy="5175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1C3983-E808-70A0-5D84-38168728FA84}"/>
              </a:ext>
            </a:extLst>
          </p:cNvPr>
          <p:cNvSpPr/>
          <p:nvPr/>
        </p:nvSpPr>
        <p:spPr>
          <a:xfrm>
            <a:off x="6906892" y="4081270"/>
            <a:ext cx="4060148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/>
              <a:t>Ridge </a:t>
            </a:r>
            <a:r>
              <a:rPr lang="ko-KR" altLang="en-US" sz="2400" b="1" dirty="0"/>
              <a:t>의 </a:t>
            </a:r>
            <a:r>
              <a:rPr lang="en-US" altLang="ko-KR" sz="2400" b="1" dirty="0"/>
              <a:t>alpha </a:t>
            </a:r>
            <a:r>
              <a:rPr lang="ko-KR" altLang="en-US" sz="2400" b="1" dirty="0"/>
              <a:t>값에 따라 </a:t>
            </a:r>
            <a:endParaRPr lang="en-US" altLang="ko-KR" sz="2400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2400" b="1" dirty="0"/>
              <a:t>큰 차이가 없음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317495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예측모델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575C307-0815-6F78-7018-2B04D813D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578495"/>
              </p:ext>
            </p:extLst>
          </p:nvPr>
        </p:nvGraphicFramePr>
        <p:xfrm>
          <a:off x="1120450" y="2204487"/>
          <a:ext cx="3937480" cy="373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740">
                  <a:extLst>
                    <a:ext uri="{9D8B030D-6E8A-4147-A177-3AD203B41FA5}">
                      <a16:colId xmlns:a16="http://schemas.microsoft.com/office/drawing/2014/main" val="3123708374"/>
                    </a:ext>
                  </a:extLst>
                </a:gridCol>
                <a:gridCol w="1968740">
                  <a:extLst>
                    <a:ext uri="{9D8B030D-6E8A-4147-A177-3AD203B41FA5}">
                      <a16:colId xmlns:a16="http://schemas.microsoft.com/office/drawing/2014/main" val="2901018079"/>
                    </a:ext>
                  </a:extLst>
                </a:gridCol>
              </a:tblGrid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err="1"/>
                        <a:t>정답값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예측값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30179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27.452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11.40663018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5486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23.800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8.21529135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9357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19.876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23.33751722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81877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12.05559339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595258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5.000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5.84848532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285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50EE235-012F-67B4-E350-EA2D5F5A7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106769"/>
              </p:ext>
            </p:extLst>
          </p:nvPr>
        </p:nvGraphicFramePr>
        <p:xfrm>
          <a:off x="6877102" y="2204487"/>
          <a:ext cx="3937480" cy="373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740">
                  <a:extLst>
                    <a:ext uri="{9D8B030D-6E8A-4147-A177-3AD203B41FA5}">
                      <a16:colId xmlns:a16="http://schemas.microsoft.com/office/drawing/2014/main" val="3123708374"/>
                    </a:ext>
                  </a:extLst>
                </a:gridCol>
                <a:gridCol w="1968740">
                  <a:extLst>
                    <a:ext uri="{9D8B030D-6E8A-4147-A177-3AD203B41FA5}">
                      <a16:colId xmlns:a16="http://schemas.microsoft.com/office/drawing/2014/main" val="2901018079"/>
                    </a:ext>
                  </a:extLst>
                </a:gridCol>
              </a:tblGrid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err="1"/>
                        <a:t>정답값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예측값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30179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27.452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12.02607632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5486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23.800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8.60450251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9357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19.876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24.36876395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81877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12.75196058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595258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5.000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6.1065585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2854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EA2422D-F788-50FA-F5D0-04DE64FD2814}"/>
              </a:ext>
            </a:extLst>
          </p:cNvPr>
          <p:cNvSpPr/>
          <p:nvPr/>
        </p:nvSpPr>
        <p:spPr>
          <a:xfrm>
            <a:off x="1604230" y="1453026"/>
            <a:ext cx="296991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/>
              <a:t>Linear Regression </a:t>
            </a:r>
            <a:r>
              <a:rPr lang="ko-KR" altLang="en-US" sz="2000" b="1" dirty="0"/>
              <a:t>모델</a:t>
            </a:r>
            <a:endParaRPr lang="en-US" altLang="ko-KR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6E0D2-EFDF-1DEA-36F2-68712561AEF8}"/>
              </a:ext>
            </a:extLst>
          </p:cNvPr>
          <p:cNvSpPr/>
          <p:nvPr/>
        </p:nvSpPr>
        <p:spPr>
          <a:xfrm>
            <a:off x="7360882" y="1453026"/>
            <a:ext cx="296991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/>
              <a:t>Lasso </a:t>
            </a:r>
            <a:r>
              <a:rPr lang="ko-KR" altLang="en-US" sz="2000" b="1" dirty="0"/>
              <a:t>모델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06325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0995301" y="92017"/>
            <a:ext cx="805938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516737C-DBAE-D04D-D7F5-E5D5D64DE5C1}"/>
              </a:ext>
            </a:extLst>
          </p:cNvPr>
          <p:cNvGrpSpPr/>
          <p:nvPr/>
        </p:nvGrpSpPr>
        <p:grpSpPr>
          <a:xfrm>
            <a:off x="10763249" y="250428"/>
            <a:ext cx="1302545" cy="491336"/>
            <a:chOff x="5637617" y="3429000"/>
            <a:chExt cx="1818078" cy="68580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788D52D-6444-C370-5686-0A63BEC2CAAA}"/>
                </a:ext>
              </a:extLst>
            </p:cNvPr>
            <p:cNvSpPr/>
            <p:nvPr/>
          </p:nvSpPr>
          <p:spPr>
            <a:xfrm>
              <a:off x="5637617" y="3429000"/>
              <a:ext cx="1818078" cy="685801"/>
            </a:xfrm>
            <a:prstGeom prst="roundRect">
              <a:avLst/>
            </a:prstGeom>
            <a:gradFill flip="none" rotWithShape="1">
              <a:gsLst>
                <a:gs pos="60000">
                  <a:schemeClr val="tx1">
                    <a:lumMod val="50000"/>
                    <a:lumOff val="50000"/>
                  </a:schemeClr>
                </a:gs>
                <a:gs pos="6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2E627F0-8547-8385-A9AE-66614E1715F4}"/>
                </a:ext>
              </a:extLst>
            </p:cNvPr>
            <p:cNvSpPr/>
            <p:nvPr/>
          </p:nvSpPr>
          <p:spPr>
            <a:xfrm>
              <a:off x="5684289" y="3480197"/>
              <a:ext cx="1716636" cy="578644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6B97C93-6D54-174E-7A9D-94954EC2E8C9}"/>
                </a:ext>
              </a:extLst>
            </p:cNvPr>
            <p:cNvGrpSpPr/>
            <p:nvPr/>
          </p:nvGrpSpPr>
          <p:grpSpPr>
            <a:xfrm>
              <a:off x="5781126" y="3545678"/>
              <a:ext cx="380998" cy="442231"/>
              <a:chOff x="838202" y="554829"/>
              <a:chExt cx="333373" cy="38695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F7544D1-4F76-9800-F84B-9AB46E7B58EE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AB14187-D59C-A799-2B7C-13814F48E3D8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271C194D-5D0E-A6F0-A573-8128F9A631AD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0B58895C-4E2A-0331-B079-87FC9D68FB7A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469717D-D1CA-826C-E08F-A91C7C0B4974}"/>
                </a:ext>
              </a:extLst>
            </p:cNvPr>
            <p:cNvSpPr/>
            <p:nvPr/>
          </p:nvSpPr>
          <p:spPr>
            <a:xfrm>
              <a:off x="5791840" y="3613666"/>
              <a:ext cx="359567" cy="359567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alpha val="14000"/>
                  </a:srgbClr>
                </a:gs>
                <a:gs pos="100000">
                  <a:srgbClr val="FF0000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  <a:effectLst>
              <a:glow rad="88900">
                <a:srgbClr val="FF0000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E21F68B-D12D-503F-5CF2-6BAE42196610}"/>
                </a:ext>
              </a:extLst>
            </p:cNvPr>
            <p:cNvGrpSpPr/>
            <p:nvPr/>
          </p:nvGrpSpPr>
          <p:grpSpPr>
            <a:xfrm>
              <a:off x="6341998" y="3545678"/>
              <a:ext cx="380998" cy="442231"/>
              <a:chOff x="838202" y="554829"/>
              <a:chExt cx="333373" cy="386952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26CDA708-F4A7-A66E-F949-EFC9A495AA06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EE43642F-406A-9BBE-FECE-B76C3B69E4B3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8DF505C0-0DC9-82E7-0FAD-D36ECAD2262E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2071781-45A5-7EF0-9E3D-65F0A1857B2A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B72D554-CAFD-F8B0-F5AA-6BC5ABED02CB}"/>
                </a:ext>
              </a:extLst>
            </p:cNvPr>
            <p:cNvGrpSpPr/>
            <p:nvPr/>
          </p:nvGrpSpPr>
          <p:grpSpPr>
            <a:xfrm>
              <a:off x="6898592" y="3545678"/>
              <a:ext cx="380998" cy="442231"/>
              <a:chOff x="838202" y="554829"/>
              <a:chExt cx="333373" cy="386952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2A83FCDE-D241-CCA4-D405-E353C01B995E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829B25D-0C5E-33FF-BC41-AE2BBABE3E89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3AFA72E0-3FF6-0FC1-538E-7D92FAFA8DEA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8B3AFF0D-3E51-9170-6682-E12697BCBB59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교통사고기반 </a:t>
            </a:r>
            <a:endParaRPr lang="en-US" altLang="ko-KR" sz="20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806450" lvl="2"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도로위험지수 예측</a:t>
            </a:r>
            <a:endParaRPr lang="en-US" altLang="ko-KR" sz="20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33B749-3258-E72C-D0FC-44705537D2D3}"/>
              </a:ext>
            </a:extLst>
          </p:cNvPr>
          <p:cNvSpPr/>
          <p:nvPr/>
        </p:nvSpPr>
        <p:spPr>
          <a:xfrm>
            <a:off x="3918334" y="2526836"/>
            <a:ext cx="4355331" cy="384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>
                <a:solidFill>
                  <a:schemeClr val="tx2"/>
                </a:solidFill>
              </a:rPr>
              <a:t>개요</a:t>
            </a:r>
            <a:endParaRPr lang="en-US" altLang="ko-KR" sz="2800" b="1" dirty="0">
              <a:solidFill>
                <a:schemeClr val="tx2"/>
              </a:solidFill>
            </a:endParaRPr>
          </a:p>
          <a:p>
            <a:pPr marL="514350" indent="-514350" algn="ctr">
              <a:lnSpc>
                <a:spcPct val="150000"/>
              </a:lnSpc>
              <a:buAutoNum type="arabicPeriod"/>
              <a:defRPr/>
            </a:pPr>
            <a:endParaRPr lang="en-US" altLang="ko-KR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chemeClr val="tx2"/>
                </a:solidFill>
              </a:rPr>
              <a:t>2.</a:t>
            </a:r>
            <a:r>
              <a:rPr lang="ko-KR" altLang="en-US" sz="2800" b="1" dirty="0">
                <a:solidFill>
                  <a:schemeClr val="tx2"/>
                </a:solidFill>
              </a:rPr>
              <a:t> 데이터</a:t>
            </a:r>
            <a:endParaRPr lang="en-US" altLang="ko-KR" sz="2800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chemeClr val="tx2"/>
                </a:solidFill>
              </a:rPr>
              <a:t>3.</a:t>
            </a:r>
            <a:r>
              <a:rPr lang="ko-KR" altLang="en-US" sz="2800" b="1" dirty="0">
                <a:solidFill>
                  <a:schemeClr val="tx2"/>
                </a:solidFill>
              </a:rPr>
              <a:t> 예측 모델</a:t>
            </a:r>
            <a:endParaRPr lang="en-US" altLang="ko-KR" sz="2800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chemeClr val="tx2"/>
                </a:solidFill>
              </a:rPr>
              <a:t>4.</a:t>
            </a:r>
            <a:r>
              <a:rPr lang="ko-KR" altLang="en-US" sz="2800" b="1" dirty="0">
                <a:solidFill>
                  <a:schemeClr val="tx2"/>
                </a:solidFill>
              </a:rPr>
              <a:t> </a:t>
            </a:r>
            <a:r>
              <a:rPr lang="en-US" altLang="ko-KR" sz="2800" b="1" dirty="0">
                <a:solidFill>
                  <a:schemeClr val="tx2"/>
                </a:solidFill>
              </a:rPr>
              <a:t>Q&amp;A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4343B40-010A-5B01-95CF-27BAF0675B09}"/>
              </a:ext>
            </a:extLst>
          </p:cNvPr>
          <p:cNvSpPr/>
          <p:nvPr/>
        </p:nvSpPr>
        <p:spPr>
          <a:xfrm>
            <a:off x="4923377" y="1772927"/>
            <a:ext cx="2345246" cy="496229"/>
          </a:xfrm>
          <a:prstGeom prst="roundRect">
            <a:avLst>
              <a:gd name="adj" fmla="val 50000"/>
            </a:avLst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800" b="1" dirty="0">
                <a:solidFill>
                  <a:prstClr val="white"/>
                </a:solidFill>
              </a:rPr>
              <a:t>목차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9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예측모델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575C307-0815-6F78-7018-2B04D813D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787600"/>
              </p:ext>
            </p:extLst>
          </p:nvPr>
        </p:nvGraphicFramePr>
        <p:xfrm>
          <a:off x="1120450" y="2204487"/>
          <a:ext cx="3937480" cy="373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740">
                  <a:extLst>
                    <a:ext uri="{9D8B030D-6E8A-4147-A177-3AD203B41FA5}">
                      <a16:colId xmlns:a16="http://schemas.microsoft.com/office/drawing/2014/main" val="3123708374"/>
                    </a:ext>
                  </a:extLst>
                </a:gridCol>
                <a:gridCol w="1968740">
                  <a:extLst>
                    <a:ext uri="{9D8B030D-6E8A-4147-A177-3AD203B41FA5}">
                      <a16:colId xmlns:a16="http://schemas.microsoft.com/office/drawing/2014/main" val="2901018079"/>
                    </a:ext>
                  </a:extLst>
                </a:gridCol>
              </a:tblGrid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err="1"/>
                        <a:t>정답값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예측값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30179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27.452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11.43682167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5486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23.800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8.39338156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9357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19.876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22.61828806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81877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12.23489425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595258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5.000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6.15360036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285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50EE235-012F-67B4-E350-EA2D5F5A7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481020"/>
              </p:ext>
            </p:extLst>
          </p:nvPr>
        </p:nvGraphicFramePr>
        <p:xfrm>
          <a:off x="6877102" y="2204487"/>
          <a:ext cx="3937480" cy="373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740">
                  <a:extLst>
                    <a:ext uri="{9D8B030D-6E8A-4147-A177-3AD203B41FA5}">
                      <a16:colId xmlns:a16="http://schemas.microsoft.com/office/drawing/2014/main" val="3123708374"/>
                    </a:ext>
                  </a:extLst>
                </a:gridCol>
                <a:gridCol w="1968740">
                  <a:extLst>
                    <a:ext uri="{9D8B030D-6E8A-4147-A177-3AD203B41FA5}">
                      <a16:colId xmlns:a16="http://schemas.microsoft.com/office/drawing/2014/main" val="2901018079"/>
                    </a:ext>
                  </a:extLst>
                </a:gridCol>
              </a:tblGrid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err="1"/>
                        <a:t>정답값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/>
                        <a:t>예측값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30179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27.452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11.45204004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5486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23.800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8.22305867,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9357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19.876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23.40255698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818771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12.183244 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595258"/>
                  </a:ext>
                </a:extLst>
              </a:tr>
              <a:tr h="621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5.000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5.83902073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2854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EA2422D-F788-50FA-F5D0-04DE64FD2814}"/>
              </a:ext>
            </a:extLst>
          </p:cNvPr>
          <p:cNvSpPr/>
          <p:nvPr/>
        </p:nvSpPr>
        <p:spPr>
          <a:xfrm>
            <a:off x="1604230" y="1453026"/>
            <a:ext cx="296991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/>
              <a:t>Ridge </a:t>
            </a:r>
            <a:r>
              <a:rPr lang="ko-KR" altLang="en-US" sz="2000" b="1" dirty="0"/>
              <a:t>모델</a:t>
            </a:r>
            <a:r>
              <a:rPr lang="en-US" altLang="ko-KR" sz="2000" b="1" dirty="0"/>
              <a:t>(alpha=5)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6E0D2-EFDF-1DEA-36F2-68712561AEF8}"/>
              </a:ext>
            </a:extLst>
          </p:cNvPr>
          <p:cNvSpPr/>
          <p:nvPr/>
        </p:nvSpPr>
        <p:spPr>
          <a:xfrm>
            <a:off x="7360882" y="1453026"/>
            <a:ext cx="296991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/>
              <a:t>Elastic </a:t>
            </a:r>
            <a:r>
              <a:rPr lang="ko-KR" altLang="en-US" sz="2000" b="1" dirty="0"/>
              <a:t>모델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115441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9AD393-1139-BF89-1048-44E85A244486}"/>
              </a:ext>
            </a:extLst>
          </p:cNvPr>
          <p:cNvGrpSpPr/>
          <p:nvPr/>
        </p:nvGrpSpPr>
        <p:grpSpPr>
          <a:xfrm>
            <a:off x="9099411" y="2600197"/>
            <a:ext cx="2832793" cy="1295659"/>
            <a:chOff x="9099411" y="2600197"/>
            <a:chExt cx="2832793" cy="1295659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755D539-37E7-211A-7E34-8B58109E14C7}"/>
                </a:ext>
              </a:extLst>
            </p:cNvPr>
            <p:cNvSpPr/>
            <p:nvPr/>
          </p:nvSpPr>
          <p:spPr>
            <a:xfrm>
              <a:off x="9604081" y="2600197"/>
              <a:ext cx="1752765" cy="594997"/>
            </a:xfrm>
            <a:prstGeom prst="roundRect">
              <a:avLst>
                <a:gd name="adj" fmla="val 17288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788D52D-6444-C370-5686-0A63BEC2CAAA}"/>
                </a:ext>
              </a:extLst>
            </p:cNvPr>
            <p:cNvSpPr/>
            <p:nvPr/>
          </p:nvSpPr>
          <p:spPr>
            <a:xfrm>
              <a:off x="9099411" y="2827291"/>
              <a:ext cx="2832793" cy="1068565"/>
            </a:xfrm>
            <a:prstGeom prst="roundRect">
              <a:avLst/>
            </a:prstGeom>
            <a:gradFill flip="none" rotWithShape="1">
              <a:gsLst>
                <a:gs pos="60000">
                  <a:schemeClr val="tx1">
                    <a:lumMod val="50000"/>
                    <a:lumOff val="50000"/>
                  </a:schemeClr>
                </a:gs>
                <a:gs pos="6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2E627F0-8547-8385-A9AE-66614E1715F4}"/>
                </a:ext>
              </a:extLst>
            </p:cNvPr>
            <p:cNvSpPr/>
            <p:nvPr/>
          </p:nvSpPr>
          <p:spPr>
            <a:xfrm>
              <a:off x="9172132" y="2907062"/>
              <a:ext cx="2674734" cy="90160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6B97C93-6D54-174E-7A9D-94954EC2E8C9}"/>
                </a:ext>
              </a:extLst>
            </p:cNvPr>
            <p:cNvGrpSpPr/>
            <p:nvPr/>
          </p:nvGrpSpPr>
          <p:grpSpPr>
            <a:xfrm>
              <a:off x="9323016" y="3009090"/>
              <a:ext cx="593643" cy="689052"/>
              <a:chOff x="838202" y="554829"/>
              <a:chExt cx="333373" cy="38695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F7544D1-4F76-9800-F84B-9AB46E7B58EE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AB14187-D59C-A799-2B7C-13814F48E3D8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271C194D-5D0E-A6F0-A573-8128F9A631AD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0B58895C-4E2A-0331-B079-87FC9D68FB7A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E21F68B-D12D-503F-5CF2-6BAE42196610}"/>
                </a:ext>
              </a:extLst>
            </p:cNvPr>
            <p:cNvGrpSpPr/>
            <p:nvPr/>
          </p:nvGrpSpPr>
          <p:grpSpPr>
            <a:xfrm>
              <a:off x="10196925" y="3009090"/>
              <a:ext cx="593643" cy="689052"/>
              <a:chOff x="838202" y="554829"/>
              <a:chExt cx="333373" cy="386952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26CDA708-F4A7-A66E-F949-EFC9A495AA06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EE43642F-406A-9BBE-FECE-B76C3B69E4B3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8DF505C0-0DC9-82E7-0FAD-D36ECAD2262E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2071781-45A5-7EF0-9E3D-65F0A1857B2A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B72D554-CAFD-F8B0-F5AA-6BC5ABED02CB}"/>
                </a:ext>
              </a:extLst>
            </p:cNvPr>
            <p:cNvGrpSpPr/>
            <p:nvPr/>
          </p:nvGrpSpPr>
          <p:grpSpPr>
            <a:xfrm>
              <a:off x="11064168" y="3009090"/>
              <a:ext cx="593643" cy="689052"/>
              <a:chOff x="838202" y="554829"/>
              <a:chExt cx="333373" cy="386952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2A83FCDE-D241-CCA4-D405-E353C01B995E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829B25D-0C5E-33FF-BC41-AE2BBABE3E89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3AFA72E0-3FF6-0FC1-538E-7D92FAFA8DEA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8B3AFF0D-3E51-9170-6682-E12697BCBB59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8168016" y="25566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3730486" y="25726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7817775" y="-1712251"/>
            <a:ext cx="171450" cy="856800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580324" y="2736452"/>
            <a:ext cx="4788000" cy="1206898"/>
          </a:xfrm>
          <a:prstGeom prst="roundRect">
            <a:avLst>
              <a:gd name="adj" fmla="val 11932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3619500" y="2774349"/>
            <a:ext cx="4721564" cy="1126139"/>
          </a:xfrm>
          <a:prstGeom prst="roundRect">
            <a:avLst>
              <a:gd name="adj" fmla="val 10747"/>
            </a:avLst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en-US" altLang="ko-KR" sz="5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Q &amp; A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45D374E-3362-B493-A5E1-CEEF23462F35}"/>
              </a:ext>
            </a:extLst>
          </p:cNvPr>
          <p:cNvSpPr/>
          <p:nvPr/>
        </p:nvSpPr>
        <p:spPr>
          <a:xfrm>
            <a:off x="10207619" y="3110489"/>
            <a:ext cx="572015" cy="572015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14000"/>
                </a:srgbClr>
              </a:gs>
              <a:gs pos="100000">
                <a:srgbClr val="FFC000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>
            <a:glow rad="88900">
              <a:srgbClr val="FFC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469717D-D1CA-826C-E08F-A91C7C0B4974}"/>
              </a:ext>
            </a:extLst>
          </p:cNvPr>
          <p:cNvSpPr/>
          <p:nvPr/>
        </p:nvSpPr>
        <p:spPr>
          <a:xfrm>
            <a:off x="9339710" y="3115024"/>
            <a:ext cx="560250" cy="560251"/>
          </a:xfrm>
          <a:prstGeom prst="ellipse">
            <a:avLst/>
          </a:prstGeom>
          <a:gradFill flip="none" rotWithShape="1">
            <a:gsLst>
              <a:gs pos="0">
                <a:srgbClr val="FF0000">
                  <a:alpha val="14000"/>
                </a:srgbClr>
              </a:gs>
              <a:gs pos="100000">
                <a:srgbClr val="FF0000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>
            <a:glow rad="889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0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세종시 교통사고 현황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9CF688-29BD-7AAC-C6E4-F9574384169A}"/>
              </a:ext>
            </a:extLst>
          </p:cNvPr>
          <p:cNvSpPr/>
          <p:nvPr/>
        </p:nvSpPr>
        <p:spPr>
          <a:xfrm>
            <a:off x="3356639" y="1981972"/>
            <a:ext cx="54787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세종시 교통사고 현황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054F11A9-76B1-FC90-5060-BE3E3982626E}"/>
              </a:ext>
            </a:extLst>
          </p:cNvPr>
          <p:cNvSpPr/>
          <p:nvPr/>
        </p:nvSpPr>
        <p:spPr>
          <a:xfrm>
            <a:off x="1149103" y="4281182"/>
            <a:ext cx="623714" cy="3099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41F014-F5B8-5735-E797-77C81235D6D1}"/>
              </a:ext>
            </a:extLst>
          </p:cNvPr>
          <p:cNvSpPr/>
          <p:nvPr/>
        </p:nvSpPr>
        <p:spPr>
          <a:xfrm>
            <a:off x="2282936" y="3785313"/>
            <a:ext cx="8759961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/>
              <a:t>최신 데이터인 </a:t>
            </a:r>
            <a:r>
              <a:rPr lang="en-US" altLang="ko-KR" sz="2800" b="1" dirty="0"/>
              <a:t>2022</a:t>
            </a:r>
            <a:r>
              <a:rPr lang="ko-KR" altLang="en-US" sz="2800" b="1" dirty="0"/>
              <a:t>년 </a:t>
            </a:r>
            <a:r>
              <a:rPr lang="en-US" altLang="ko-KR" sz="2800" b="1" dirty="0"/>
              <a:t>1</a:t>
            </a:r>
            <a:r>
              <a:rPr lang="ko-KR" altLang="en-US" sz="2800" b="1" dirty="0"/>
              <a:t>월 </a:t>
            </a:r>
            <a:r>
              <a:rPr lang="en-US" altLang="ko-KR" sz="2800" b="1" dirty="0"/>
              <a:t>~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2022</a:t>
            </a:r>
            <a:r>
              <a:rPr lang="ko-KR" altLang="en-US" sz="2800" b="1" dirty="0"/>
              <a:t>년 </a:t>
            </a:r>
            <a:r>
              <a:rPr lang="en-US" altLang="ko-KR" sz="2800" b="1" dirty="0"/>
              <a:t>12</a:t>
            </a:r>
            <a:r>
              <a:rPr lang="ko-KR" altLang="en-US" sz="2800" b="1" dirty="0"/>
              <a:t>월 </a:t>
            </a:r>
            <a:r>
              <a:rPr lang="en-US" altLang="ko-KR" sz="2800" b="1" dirty="0"/>
              <a:t>TASS</a:t>
            </a:r>
            <a:r>
              <a:rPr lang="ko-KR" altLang="en-US" sz="2800" b="1" dirty="0"/>
              <a:t> 세종시 교통사고 데이터 사용해 </a:t>
            </a:r>
            <a:r>
              <a:rPr lang="en-US" altLang="ko-KR" sz="2800" b="1" dirty="0"/>
              <a:t>EDA</a:t>
            </a:r>
            <a:r>
              <a:rPr lang="ko-KR" altLang="en-US" sz="2800" b="1" dirty="0"/>
              <a:t> 진행 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9693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세종시 교통사고 현황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F115A5-9750-81B2-C687-B0E2C0DB2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83" y="1968154"/>
            <a:ext cx="5210317" cy="39077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9160A7-8566-DEB9-AC1D-8B816F5B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09" y="1968154"/>
            <a:ext cx="1536700" cy="1600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9CF688-29BD-7AAC-C6E4-F9574384169A}"/>
              </a:ext>
            </a:extLst>
          </p:cNvPr>
          <p:cNvSpPr/>
          <p:nvPr/>
        </p:nvSpPr>
        <p:spPr>
          <a:xfrm>
            <a:off x="6562204" y="4114134"/>
            <a:ext cx="5478722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세종시 교통사고 데이터 분석 결과</a:t>
            </a:r>
            <a:r>
              <a:rPr lang="en-US" altLang="ko-KR" b="1" dirty="0"/>
              <a:t>,</a:t>
            </a:r>
            <a:r>
              <a:rPr lang="ko-KR" altLang="en-US" b="1" dirty="0"/>
              <a:t> 사상자는 경상자가 가장 많았고 </a:t>
            </a:r>
            <a:r>
              <a:rPr lang="ko-KR" altLang="en-US" b="1" dirty="0" err="1"/>
              <a:t>그다음으로</a:t>
            </a:r>
            <a:r>
              <a:rPr lang="ko-KR" altLang="en-US" b="1" dirty="0"/>
              <a:t> 부상자</a:t>
            </a:r>
            <a:r>
              <a:rPr lang="en-US" altLang="ko-KR" b="1" dirty="0"/>
              <a:t>,</a:t>
            </a:r>
            <a:r>
              <a:rPr lang="ko-KR" altLang="en-US" b="1" dirty="0"/>
              <a:t> 중상자</a:t>
            </a:r>
            <a:r>
              <a:rPr lang="en-US" altLang="ko-KR" b="1" dirty="0"/>
              <a:t>,</a:t>
            </a:r>
            <a:r>
              <a:rPr lang="ko-KR" altLang="en-US" b="1" dirty="0"/>
              <a:t> 사망자 순으로 많았다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716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세종시 교통사고 현황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2F695E-1186-71ED-E098-F1946AB7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36" y="1758057"/>
            <a:ext cx="5035255" cy="39549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52AED8-1366-F957-2910-C394E0F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673" y="1758057"/>
            <a:ext cx="5035254" cy="3954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6F1A39-7F48-B12A-E74F-A760B73E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928" y="1397000"/>
            <a:ext cx="1574800" cy="203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6B9135-3952-2EE3-34DC-E22F4A2FD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523" y="1155857"/>
            <a:ext cx="1607180" cy="18983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B606C4-4EE0-3EA7-4891-6DD0FB415FB3}"/>
              </a:ext>
            </a:extLst>
          </p:cNvPr>
          <p:cNvSpPr/>
          <p:nvPr/>
        </p:nvSpPr>
        <p:spPr>
          <a:xfrm>
            <a:off x="906150" y="5880326"/>
            <a:ext cx="986471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피해 </a:t>
            </a:r>
            <a:r>
              <a:rPr lang="en-US" altLang="ko-KR" b="1" dirty="0"/>
              <a:t>/</a:t>
            </a:r>
            <a:r>
              <a:rPr lang="ko-KR" altLang="en-US" b="1" dirty="0"/>
              <a:t> 가해 운전자 연령대를 분석해본 결과</a:t>
            </a:r>
            <a:r>
              <a:rPr lang="en-US" altLang="ko-KR" b="1" dirty="0"/>
              <a:t>,</a:t>
            </a:r>
            <a:r>
              <a:rPr lang="ko-KR" altLang="en-US" b="1" dirty="0"/>
              <a:t> 피해운전자는 </a:t>
            </a:r>
            <a:r>
              <a:rPr lang="en-US" altLang="ko-KR" b="1" dirty="0"/>
              <a:t>30,40</a:t>
            </a:r>
            <a:r>
              <a:rPr lang="ko-KR" altLang="en-US" b="1" dirty="0"/>
              <a:t>대가 많았고 가해 운전자는 </a:t>
            </a:r>
            <a:r>
              <a:rPr lang="en-US" altLang="ko-KR" b="1" dirty="0"/>
              <a:t>40,50</a:t>
            </a:r>
            <a:r>
              <a:rPr lang="ko-KR" altLang="en-US" b="1" dirty="0"/>
              <a:t>대가 많았다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81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세종시 교통사고 현황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E3E0BC-D5C4-A992-6F3D-AEC4E2F16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22" y="1596484"/>
            <a:ext cx="3957252" cy="3957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92A99C-F9B2-A987-B5D3-776DC6ECA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69" y="1596484"/>
            <a:ext cx="3957252" cy="39572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956FD7-69E9-E131-C8D3-9498D943D52E}"/>
              </a:ext>
            </a:extLst>
          </p:cNvPr>
          <p:cNvSpPr/>
          <p:nvPr/>
        </p:nvSpPr>
        <p:spPr>
          <a:xfrm>
            <a:off x="986536" y="5799940"/>
            <a:ext cx="986471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왼쪽은 피해자 차랑 종류</a:t>
            </a:r>
            <a:r>
              <a:rPr lang="en-US" altLang="ko-KR" b="1" dirty="0"/>
              <a:t>,</a:t>
            </a:r>
            <a:r>
              <a:rPr lang="ko-KR" altLang="en-US" b="1" dirty="0"/>
              <a:t> 오른쪽은 가해자 차량종류를 분석한 그림이다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두가지 다 승용차가 가장 많았고</a:t>
            </a:r>
            <a:r>
              <a:rPr lang="en-US" altLang="ko-KR" b="1" dirty="0"/>
              <a:t>,</a:t>
            </a:r>
            <a:r>
              <a:rPr lang="ko-KR" altLang="en-US" b="1" dirty="0"/>
              <a:t> 피해자 차량은 자전거와 보행자 또한 많았다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575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세종시 교통사고 현황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p6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798E450-738E-C4FD-8EEC-C3B400F6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4" y="1447505"/>
            <a:ext cx="5334276" cy="398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B65572E-6434-D066-47D2-8F3100F2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372" y="747213"/>
            <a:ext cx="4703430" cy="468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A3A6E-6482-B7E7-2DEB-AD361D7C388D}"/>
              </a:ext>
            </a:extLst>
          </p:cNvPr>
          <p:cNvSpPr/>
          <p:nvPr/>
        </p:nvSpPr>
        <p:spPr>
          <a:xfrm>
            <a:off x="986536" y="5592362"/>
            <a:ext cx="1044374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/>
              <a:t>기상상태에 관한 분석은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눈과 안개가 </a:t>
            </a:r>
            <a:r>
              <a:rPr lang="ko-KR" altLang="en-US" sz="1400" b="1" dirty="0" err="1"/>
              <a:t>있을때</a:t>
            </a:r>
            <a:r>
              <a:rPr lang="ko-KR" altLang="en-US" sz="1400" b="1" dirty="0"/>
              <a:t> 사고가 가장 많이 일어났음을 알 수 있었다</a:t>
            </a:r>
            <a:r>
              <a:rPr lang="en-US" altLang="ko-KR" sz="1400" b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/>
              <a:t>오른쪽 사진은 세종시 동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읍별로</a:t>
            </a:r>
            <a:r>
              <a:rPr lang="ko-KR" altLang="en-US" sz="1400" b="1" dirty="0"/>
              <a:t> 사상자합계를 나타낸 표이다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전동면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집현동이</a:t>
            </a:r>
            <a:r>
              <a:rPr lang="ko-KR" altLang="en-US" sz="1400" b="1" dirty="0"/>
              <a:t> 가장 많은 사고가 일어남을 알 수 있다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329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5DFD0A3-4AA6-132A-D7CC-A450A2F3B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00473"/>
              </p:ext>
            </p:extLst>
          </p:nvPr>
        </p:nvGraphicFramePr>
        <p:xfrm>
          <a:off x="1095713" y="1721989"/>
          <a:ext cx="9244039" cy="895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577">
                  <a:extLst>
                    <a:ext uri="{9D8B030D-6E8A-4147-A177-3AD203B41FA5}">
                      <a16:colId xmlns:a16="http://schemas.microsoft.com/office/drawing/2014/main" val="920410341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3924644864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13790165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897123549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3887570189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1741671441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1325470997"/>
                    </a:ext>
                  </a:extLst>
                </a:gridCol>
              </a:tblGrid>
              <a:tr h="44795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시간대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소통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사망자수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중상자수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경상자수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부상자수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사상자수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75804"/>
                  </a:ext>
                </a:extLst>
              </a:tr>
              <a:tr h="44795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주간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원활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122459"/>
                  </a:ext>
                </a:extLst>
              </a:tr>
            </a:tbl>
          </a:graphicData>
        </a:graphic>
      </p:graphicFrame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14818B17-C082-E31D-7C6A-AA868A1CBFCF}"/>
              </a:ext>
            </a:extLst>
          </p:cNvPr>
          <p:cNvSpPr/>
          <p:nvPr/>
        </p:nvSpPr>
        <p:spPr>
          <a:xfrm>
            <a:off x="5451231" y="3112477"/>
            <a:ext cx="644769" cy="1143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802E4D-BE65-E423-2417-E2B1687D61A6}"/>
              </a:ext>
            </a:extLst>
          </p:cNvPr>
          <p:cNvSpPr/>
          <p:nvPr/>
        </p:nvSpPr>
        <p:spPr>
          <a:xfrm>
            <a:off x="3075043" y="4927832"/>
            <a:ext cx="539714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dirty="0"/>
              <a:t>이 도로의 도로 위험 지수 </a:t>
            </a:r>
            <a:r>
              <a:rPr lang="en-US" altLang="ko-KR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638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FF4A29-5534-9830-09DF-F7C1B799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27" y="2378063"/>
            <a:ext cx="5683385" cy="36666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908FD40-F3AD-EB68-2365-58E7E598B7CC}"/>
              </a:ext>
            </a:extLst>
          </p:cNvPr>
          <p:cNvSpPr/>
          <p:nvPr/>
        </p:nvSpPr>
        <p:spPr>
          <a:xfrm>
            <a:off x="7045982" y="2378063"/>
            <a:ext cx="482363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/>
              <a:t>TAAS </a:t>
            </a:r>
            <a:r>
              <a:rPr lang="ko-KR" altLang="en-US" sz="2000" b="1" dirty="0"/>
              <a:t>도로위험지수 산출식을 사용</a:t>
            </a:r>
            <a:endParaRPr lang="en-US" altLang="ko-KR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83C0E6-DAB3-2CBF-8209-EFCF11687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09" y="3300563"/>
            <a:ext cx="4439547" cy="24320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55F3FD-D79D-E11D-4F42-DC35EE9194E6}"/>
                  </a:ext>
                </a:extLst>
              </p14:cNvPr>
              <p14:cNvContentPartPr/>
              <p14:nvPr/>
            </p14:nvContentPartPr>
            <p14:xfrm>
              <a:off x="1195117" y="3430800"/>
              <a:ext cx="577080" cy="565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55F3FD-D79D-E11D-4F42-DC35EE9194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1117" y="3323160"/>
                <a:ext cx="6847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7C092EC-F4DD-D6B2-C661-0291BD021EA8}"/>
                  </a:ext>
                </a:extLst>
              </p14:cNvPr>
              <p14:cNvContentPartPr/>
              <p14:nvPr/>
            </p14:nvContentPartPr>
            <p14:xfrm>
              <a:off x="2411197" y="3784320"/>
              <a:ext cx="1992960" cy="507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7C092EC-F4DD-D6B2-C661-0291BD021E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7557" y="3676320"/>
                <a:ext cx="21006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6F32B10-49D4-A5EA-658B-3E20082FBE38}"/>
                  </a:ext>
                </a:extLst>
              </p14:cNvPr>
              <p14:cNvContentPartPr/>
              <p14:nvPr/>
            </p14:nvContentPartPr>
            <p14:xfrm>
              <a:off x="4129837" y="7356960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6F32B10-49D4-A5EA-658B-3E20082FBE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5837" y="72489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180AB0E-9374-3205-EEC6-2C3ACDE2702E}"/>
                  </a:ext>
                </a:extLst>
              </p14:cNvPr>
              <p14:cNvContentPartPr/>
              <p14:nvPr/>
            </p14:nvContentPartPr>
            <p14:xfrm>
              <a:off x="1071342" y="2854540"/>
              <a:ext cx="1164240" cy="442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180AB0E-9374-3205-EEC6-2C3ACDE270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7702" y="2746540"/>
                <a:ext cx="12718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89744C1-6C52-92B3-96FC-6FC1184D62EF}"/>
                  </a:ext>
                </a:extLst>
              </p14:cNvPr>
              <p14:cNvContentPartPr/>
              <p14:nvPr/>
            </p14:nvContentPartPr>
            <p14:xfrm>
              <a:off x="3750462" y="-406340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89744C1-6C52-92B3-96FC-6FC1184D62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96462" y="-51434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71499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463</Words>
  <Application>Microsoft Macintosh PowerPoint</Application>
  <PresentationFormat>와이드스크린</PresentationFormat>
  <Paragraphs>170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Tmon몬소리 Black</vt:lpstr>
      <vt:lpstr>Arial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이재연[ 학부재학 / 응용수리과학부 데이터계산과학전공 ]</cp:lastModifiedBy>
  <cp:revision>12</cp:revision>
  <dcterms:created xsi:type="dcterms:W3CDTF">2023-01-22T05:42:02Z</dcterms:created>
  <dcterms:modified xsi:type="dcterms:W3CDTF">2023-08-16T05:37:30Z</dcterms:modified>
</cp:coreProperties>
</file>